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</p:sldMasterIdLst>
  <p:notesMasterIdLst>
    <p:notesMasterId r:id="rId8"/>
  </p:notesMasterIdLst>
  <p:sldIdLst>
    <p:sldId id="256" r:id="rId2"/>
    <p:sldId id="274" r:id="rId3"/>
    <p:sldId id="258" r:id="rId4"/>
    <p:sldId id="260" r:id="rId5"/>
    <p:sldId id="261" r:id="rId6"/>
    <p:sldId id="275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806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55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9ED4AA-2AFB-451F-9E57-43D522364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80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6B8C601-C1B3-486D-9B4D-1AC097BB4248}" type="slidenum">
              <a:rPr lang="ru-RU" altLang="ru-RU" sz="1200" smtClean="0"/>
              <a:pPr/>
              <a:t>1</a:t>
            </a:fld>
            <a:endParaRPr lang="ru-RU" altLang="ru-RU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2D37D04-2905-4A90-8666-5340B2E7DEED}" type="slidenum">
              <a:rPr lang="ru-RU" altLang="ru-RU" sz="1200" smtClean="0"/>
              <a:pPr/>
              <a:t>4</a:t>
            </a:fld>
            <a:endParaRPr lang="ru-RU" altLang="ru-RU" sz="12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E35AD-3ECE-427F-8AD5-8FA03879C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03198"/>
      </p:ext>
    </p:extLst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70B7B-37D3-4552-BFBC-BDE4CBCFD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428811"/>
      </p:ext>
    </p:extLst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A209-DCDA-4248-AFFB-FE3E65801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50241"/>
      </p:ext>
    </p:extLst>
  </p:cSld>
  <p:clrMapOvr>
    <a:masterClrMapping/>
  </p:clrMapOvr>
  <p:transition spd="slow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16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73163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173163" y="62658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B33DC-97ED-4ECC-830B-55B54C9457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894148"/>
      </p:ext>
    </p:extLst>
  </p:cSld>
  <p:clrMapOvr>
    <a:masterClrMapping/>
  </p:clrMapOvr>
  <p:transition spd="slow" advClick="0" advTm="15000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12EE5-1D43-4839-8271-F74AECCB2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58858"/>
      </p:ext>
    </p:extLst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C0957-D2AB-4F83-84FB-3AA448CDB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547508"/>
      </p:ext>
    </p:extLst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F4365-B66B-446C-A198-A964FF0C93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92974"/>
      </p:ext>
    </p:extLst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7EB76-3C4D-48BA-9B69-27354ECAA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653403"/>
      </p:ext>
    </p:extLst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2CC1D-555A-4F16-B87C-65F22FB38F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669886"/>
      </p:ext>
    </p:extLst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59DEA-9E86-4A19-A3A9-FDCFED91D2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89553"/>
      </p:ext>
    </p:extLst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9A283-77F5-405B-8902-953F98634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573691"/>
      </p:ext>
    </p:extLst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0420-865B-458A-B080-FDBD2FFC8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147263"/>
      </p:ext>
    </p:extLst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3291DB5A-F747-4415-ABDA-DFFB74A82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8" r:id="rId2"/>
    <p:sldLayoutId id="2147483737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8" r:id="rId9"/>
    <p:sldLayoutId id="2147483734" r:id="rId10"/>
    <p:sldLayoutId id="2147483735" r:id="rId11"/>
    <p:sldLayoutId id="2147483739" r:id="rId12"/>
  </p:sldLayoutIdLst>
  <p:transition spd="slow">
    <p:pull dir="r"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vildanova.i@bk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4664"/>
            <a:ext cx="8820472" cy="3816424"/>
          </a:xfrm>
          <a:effectLst/>
        </p:spPr>
        <p:txBody>
          <a:bodyPr>
            <a:normAutofit fontScale="90000"/>
          </a:bodyPr>
          <a:lstStyle/>
          <a:p>
            <a:pPr lvl="0"/>
            <a:r>
              <a:rPr lang="ru-RU" sz="2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Поставьте  в известность учителя, о том что вы находитесь на уроке </a:t>
            </a:r>
            <a:r>
              <a:rPr lang="ru-RU" sz="2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отправив + на </a:t>
            </a:r>
            <a:r>
              <a:rPr lang="en-US" sz="1800" dirty="0">
                <a:effectLst/>
              </a:rPr>
              <a:t>WhatsApp</a:t>
            </a:r>
            <a:r>
              <a:rPr lang="ru-RU" sz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89393763080. </a:t>
            </a:r>
            <a:br>
              <a:rPr lang="ru-RU" sz="2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Изучите презентацию, выпишите основные понятия  в тетради. отправьте </a:t>
            </a:r>
            <a:r>
              <a:rPr lang="en-US" sz="2200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vildanova</a:t>
            </a:r>
            <a:r>
              <a:rPr lang="ru-RU" sz="2200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.</a:t>
            </a:r>
            <a:r>
              <a:rPr lang="en-US" sz="2200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i</a:t>
            </a:r>
            <a:r>
              <a:rPr lang="ru-RU" sz="2200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@</a:t>
            </a:r>
            <a:r>
              <a:rPr lang="en-US" sz="2200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bk</a:t>
            </a:r>
            <a:r>
              <a:rPr lang="ru-RU" sz="2200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.</a:t>
            </a:r>
            <a:r>
              <a:rPr lang="en-US" sz="2200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ru</a:t>
            </a:r>
            <a:r>
              <a:rPr lang="ru-RU" sz="2200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200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200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СРОК:    24.04  до 18.00</a:t>
            </a:r>
            <a:r>
              <a:rPr lang="ru-RU" sz="2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  <a:r>
              <a:rPr lang="ru-RU" sz="2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ласс -8</a:t>
            </a:r>
            <a:br>
              <a:rPr lang="ru-RU" sz="2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Предмет</a:t>
            </a:r>
            <a:r>
              <a:rPr lang="ru-RU" sz="280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Информатика</a:t>
            </a:r>
            <a:r>
              <a:rPr lang="ru-RU" sz="2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Тема </a:t>
            </a:r>
            <a:r>
              <a:rPr lang="ru-RU" sz="2800" dirty="0">
                <a:solidFill>
                  <a:schemeClr val="tx1"/>
                </a:solidFill>
                <a:effectLst/>
              </a:rPr>
              <a:t>3. </a:t>
            </a:r>
            <a:r>
              <a:rPr lang="ru-RU" sz="2800" u="sng" dirty="0">
                <a:solidFill>
                  <a:schemeClr val="tx1"/>
                </a:solidFill>
                <a:effectLst/>
              </a:rPr>
              <a:t>Основы работы с электронными </a:t>
            </a:r>
            <a:r>
              <a:rPr lang="ru-RU" sz="2800" u="sng" dirty="0" smtClean="0">
                <a:solidFill>
                  <a:schemeClr val="tx1"/>
                </a:solidFill>
                <a:effectLst/>
              </a:rPr>
              <a:t>таблицами</a:t>
            </a:r>
            <a:br>
              <a:rPr lang="ru-RU" sz="2800" u="sng" dirty="0" smtClean="0">
                <a:solidFill>
                  <a:schemeClr val="tx1"/>
                </a:solidFill>
                <a:effectLst/>
              </a:rPr>
            </a:br>
            <a:r>
              <a:rPr lang="ru-RU" sz="2800" u="sng" dirty="0">
                <a:solidFill>
                  <a:schemeClr val="tx1"/>
                </a:solidFill>
                <a:effectLst/>
              </a:rPr>
              <a:t/>
            </a:r>
            <a:br>
              <a:rPr lang="ru-RU" sz="2800" u="sng" dirty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1.Выпишите основные понятия из презентации в тетради.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2. </a:t>
            </a:r>
            <a:r>
              <a:rPr lang="ru-RU" sz="2800" dirty="0">
                <a:solidFill>
                  <a:schemeClr val="tx1"/>
                </a:solidFill>
                <a:effectLst/>
              </a:rPr>
              <a:t>О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тветьте на вопросы последнего слайда.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>
    <p:pull dir="r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5445224"/>
            <a:ext cx="6512511" cy="1143000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dirty="0"/>
          </a:p>
        </p:txBody>
      </p:sp>
      <p:sp>
        <p:nvSpPr>
          <p:cNvPr id="8195" name="Объект 2"/>
          <p:cNvSpPr>
            <a:spLocks noGrp="1"/>
          </p:cNvSpPr>
          <p:nvPr>
            <p:ph sz="quarter" idx="13"/>
          </p:nvPr>
        </p:nvSpPr>
        <p:spPr>
          <a:xfrm>
            <a:off x="323850" y="731838"/>
            <a:ext cx="8496300" cy="3475037"/>
          </a:xfrm>
        </p:spPr>
        <p:txBody>
          <a:bodyPr/>
          <a:lstStyle/>
          <a:p>
            <a:pPr algn="just"/>
            <a:r>
              <a:rPr lang="ru-RU" altLang="ru-RU" sz="4400" b="1" smtClean="0"/>
              <a:t>Электронные таблицы (или табличные процессоры)</a:t>
            </a:r>
            <a:r>
              <a:rPr lang="ru-RU" altLang="ru-RU" sz="4400" smtClean="0"/>
              <a:t> - это прикладные программы, предназначенные для проведения табличных расчетов.</a:t>
            </a:r>
          </a:p>
        </p:txBody>
      </p:sp>
    </p:spTree>
  </p:cSld>
  <p:clrMapOvr>
    <a:masterClrMapping/>
  </p:clrMapOvr>
  <p:transition spd="slow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0"/>
            <a:ext cx="7772400" cy="11430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4800" u="sng" smtClean="0"/>
              <a:t>Все о  </a:t>
            </a:r>
            <a:r>
              <a:rPr lang="ru-RU" altLang="ru-RU" sz="4800" u="sng" smtClean="0">
                <a:solidFill>
                  <a:schemeClr val="tx1"/>
                </a:solidFill>
              </a:rPr>
              <a:t>формулах</a:t>
            </a:r>
            <a:endParaRPr lang="ru-RU" alt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79388" y="1219200"/>
            <a:ext cx="8766175" cy="5378450"/>
          </a:xfrm>
        </p:spPr>
        <p:txBody>
          <a:bodyPr/>
          <a:lstStyle/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Формула выполняет вычисления соответствующих заданий и отображает на листе окончательный результат; 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В формулах </a:t>
            </a:r>
            <a:r>
              <a:rPr lang="en-US" altLang="ru-RU" sz="2000" smtClean="0"/>
              <a:t>Excel</a:t>
            </a:r>
            <a:r>
              <a:rPr lang="ru-RU" altLang="ru-RU" sz="2000" smtClean="0"/>
              <a:t>  можно использовать числа, знаки арифметических действий и ссылки на ячейки;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Формула </a:t>
            </a:r>
            <a:r>
              <a:rPr lang="ru-RU" altLang="ru-RU" sz="2000" u="sng" smtClean="0"/>
              <a:t>ВСЕГДА </a:t>
            </a:r>
            <a:r>
              <a:rPr lang="ru-RU" altLang="ru-RU" sz="2000" smtClean="0"/>
              <a:t>начинается со знака равенства(=);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По умолчанию формулы на экране не отображаются, но можно изменить режим работы программ, чтобы увидеть их;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Формулы могут включать обращение к одной или нескольким функциям;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В формулах недопустимы пробелы;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Длина формулы не должна превышать 1024 элементов;</a:t>
            </a:r>
          </a:p>
          <a:p>
            <a:pPr algn="just">
              <a:buClr>
                <a:srgbClr val="000099"/>
              </a:buClr>
              <a:buSzPct val="90000"/>
            </a:pPr>
            <a:r>
              <a:rPr lang="ru-RU" altLang="ru-RU" sz="2000" smtClean="0"/>
              <a:t>Нельзя вводить числа в форматах  даты и времени дня непосредственно в формулы. В формулах они могут быть введены только в виде текста, заключенного в двойные кавычки. Excel преобразует их в соответствующие числа при вычислении формулы.</a:t>
            </a:r>
          </a:p>
        </p:txBody>
      </p:sp>
    </p:spTree>
  </p:cSld>
  <p:clrMapOvr>
    <a:masterClrMapping/>
  </p:clrMapOvr>
  <p:transition spd="slow" advClick="0" advTm="20000">
    <p:pull dir="r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49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3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67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3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17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3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2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3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96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3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 advAuto="200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57200"/>
            <a:ext cx="8766051" cy="1143000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4800" dirty="0">
                <a:solidFill>
                  <a:schemeClr val="tx1"/>
                </a:solidFill>
              </a:rPr>
              <a:t>Арифметические операторы</a:t>
            </a:r>
            <a:endParaRPr lang="ru-RU" sz="4800" dirty="0"/>
          </a:p>
        </p:txBody>
      </p:sp>
      <p:graphicFrame>
        <p:nvGraphicFramePr>
          <p:cNvPr id="27651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85725" y="1625600"/>
          <a:ext cx="8682038" cy="439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Документ" r:id="rId5" imgW="7760208" imgH="3928872" progId="Word.Document.8">
                  <p:embed/>
                </p:oleObj>
              </mc:Choice>
              <mc:Fallback>
                <p:oleObj name="Документ" r:id="rId5" imgW="7760208" imgH="3928872" progId="Word.Documen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" y="1625600"/>
                        <a:ext cx="8682038" cy="439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Click="0" advTm="15000">
    <p:pull dir="r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0"/>
            <a:ext cx="7772400" cy="990600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mtClean="0">
                <a:solidFill>
                  <a:schemeClr val="tx1"/>
                </a:solidFill>
              </a:rPr>
              <a:t>Вывод формул на экран</a:t>
            </a:r>
            <a:endParaRPr lang="ru-RU" altLang="ru-RU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23850" y="914400"/>
            <a:ext cx="8591550" cy="5394325"/>
          </a:xfrm>
        </p:spPr>
        <p:txBody>
          <a:bodyPr rtlCol="0">
            <a:normAutofit lnSpcReduction="10000"/>
          </a:bodyPr>
          <a:lstStyle/>
          <a:p>
            <a:pPr indent="-182880" fontAlgn="auto">
              <a:buClr>
                <a:schemeClr val="tx1"/>
              </a:buClr>
              <a:buSzPct val="90000"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ebdings" pitchFamily="18" charset="2"/>
              </a:rPr>
              <a:t>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Выберите из меню </a:t>
            </a:r>
            <a:r>
              <a:rPr lang="ru-RU" alt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Сервис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команду </a:t>
            </a:r>
            <a:r>
              <a:rPr lang="ru-RU" alt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Параметры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ru-RU" altLang="ru-RU" sz="20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fontAlgn="auto">
              <a:buClr>
                <a:schemeClr val="tx1"/>
              </a:buClr>
              <a:buSzPct val="90000"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ebdings" pitchFamily="18" charset="2"/>
              </a:rPr>
              <a:t>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Щелкните вкладку </a:t>
            </a:r>
            <a:r>
              <a:rPr lang="ru-RU" alt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Вид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indent="-182880" fontAlgn="auto">
              <a:buClr>
                <a:schemeClr val="tx1"/>
              </a:buClr>
              <a:buSzPct val="90000"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ebdings" pitchFamily="18" charset="2"/>
              </a:rPr>
              <a:t>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Установите флажок </a:t>
            </a:r>
            <a:r>
              <a:rPr lang="ru-RU" alt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Формулы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ru-RU" altLang="ru-RU" sz="20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fontAlgn="auto">
              <a:buClr>
                <a:schemeClr val="tx1"/>
              </a:buClr>
              <a:buSzPct val="90000"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ebdings" pitchFamily="18" charset="2"/>
              </a:rPr>
              <a:t>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Щелкните</a:t>
            </a:r>
            <a:r>
              <a:rPr lang="ru-RU" alt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OK</a:t>
            </a:r>
            <a:r>
              <a:rPr lang="en-US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</a:p>
          <a:p>
            <a:pPr indent="-182880" algn="ctr" fontAlgn="auto">
              <a:buClr>
                <a:schemeClr val="tx1"/>
              </a:buClr>
              <a:buSzPct val="90000"/>
              <a:buFont typeface="Webdings" pitchFamily="18" charset="2"/>
              <a:buNone/>
              <a:defRPr/>
            </a:pP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Вычисление части формулы</a:t>
            </a:r>
          </a:p>
          <a:p>
            <a:pPr indent="-182880" algn="just" fontAlgn="auto">
              <a:buClr>
                <a:schemeClr val="accent6">
                  <a:lumMod val="75000"/>
                </a:schemeClr>
              </a:buClr>
              <a:buFont typeface="Monotype Sorts" pitchFamily="2" charset="2"/>
              <a:buNone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При поиске ошибок в составленной формуле бывает удобно посмотреть результат вычисления какой-то части формулы. Для этого:</a:t>
            </a:r>
          </a:p>
          <a:p>
            <a:pPr indent="-182880" algn="just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Встать на ячейку, содержащую формулу;</a:t>
            </a:r>
          </a:p>
          <a:p>
            <a:pPr indent="-182880" algn="just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 строке формул выделить часть формулы, которую нужно вычислить;</a:t>
            </a:r>
          </a:p>
          <a:p>
            <a:pPr indent="-182880" algn="just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F9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вычисление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altLang="ru-RU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algn="just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Monotype Sorts" pitchFamily="2" charset="2"/>
              <a:buNone/>
              <a:defRPr/>
            </a:pPr>
            <a:r>
              <a:rPr lang="en-US" alt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Enter</a:t>
            </a:r>
            <a:r>
              <a:rPr lang="en-US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результат вычисления выводит на экран</a:t>
            </a:r>
            <a:endParaRPr lang="en-US" altLang="ru-RU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algn="just" fontAlgn="auto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Monotype Sorts" pitchFamily="2" charset="2"/>
              <a:buNone/>
              <a:defRPr/>
            </a:pPr>
            <a:r>
              <a:rPr lang="en-US" alt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Esc</a:t>
            </a:r>
            <a:r>
              <a:rPr lang="en-US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возврат формулы в исходное состояние.</a:t>
            </a:r>
          </a:p>
        </p:txBody>
      </p:sp>
    </p:spTree>
  </p:cSld>
  <p:clrMapOvr>
    <a:masterClrMapping/>
  </p:clrMapOvr>
  <p:transition spd="slow" advClick="0">
    <p:pull dir="r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75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35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75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125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75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55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75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350"/>
                            </p:stCondLst>
                            <p:childTnLst>
                              <p:par>
                                <p:cTn id="21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75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8175"/>
                            </p:stCondLst>
                            <p:childTnLst>
                              <p:par>
                                <p:cTn id="25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75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1825"/>
                            </p:stCondLst>
                            <p:childTnLst>
                              <p:par>
                                <p:cTn id="29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75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1775"/>
                            </p:stCondLst>
                            <p:childTnLst>
                              <p:par>
                                <p:cTn id="33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75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6250"/>
                            </p:stCondLst>
                            <p:childTnLst>
                              <p:par>
                                <p:cTn id="37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9" dur="75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2450"/>
                            </p:stCondLst>
                            <p:childTnLst>
                              <p:par>
                                <p:cTn id="41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3" dur="75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45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7" dur="75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425"/>
                            </p:stCondLst>
                            <p:childTnLst>
                              <p:par>
                                <p:cTn id="49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1" dur="75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 advAuto="2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836712"/>
            <a:ext cx="576875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Вопрсы</a:t>
            </a:r>
            <a:r>
              <a:rPr lang="ru-RU" dirty="0" smtClean="0"/>
              <a:t> :</a:t>
            </a:r>
          </a:p>
          <a:p>
            <a:pPr marL="457200" indent="-457200">
              <a:buAutoNum type="arabicPeriod"/>
            </a:pPr>
            <a:r>
              <a:rPr lang="ru-RU" dirty="0" smtClean="0"/>
              <a:t>С чего начинается  формула?</a:t>
            </a:r>
          </a:p>
          <a:p>
            <a:pPr marL="457200" indent="-457200">
              <a:buAutoNum type="arabicPeriod"/>
            </a:pPr>
            <a:r>
              <a:rPr lang="ru-RU" dirty="0" smtClean="0"/>
              <a:t>Каковой должна быть длина формулы?</a:t>
            </a:r>
          </a:p>
          <a:p>
            <a:pPr marL="457200" indent="-457200">
              <a:buAutoNum type="arabicPeriod"/>
            </a:pPr>
            <a:r>
              <a:rPr lang="ru-RU" dirty="0" smtClean="0"/>
              <a:t>Какой символ недопустим в формуле?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6613937"/>
      </p:ext>
    </p:extLst>
  </p:cSld>
  <p:clrMapOvr>
    <a:masterClrMapping/>
  </p:clrMapOvr>
  <p:transition spd="slow">
    <p:pull dir="r"/>
  </p:transition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779</TotalTime>
  <Words>265</Words>
  <Application>Microsoft Office PowerPoint</Application>
  <PresentationFormat>Экран (4:3)</PresentationFormat>
  <Paragraphs>30</Paragraphs>
  <Slides>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Воздушный поток</vt:lpstr>
      <vt:lpstr>Документ</vt:lpstr>
      <vt:lpstr>Поставьте  в известность учителя, о том что вы находитесь на уроке отправив + на WhatsApp 89393763080.  Изучите презентацию, выпишите основные понятия  в тетради. отправьте vildanova.i@bk.ru СРОК:    24.04  до 18.00 Класс -8 Предмет: Информатика Тема 3. Основы работы с электронными таблицами  1.Выпишите основные понятия из презентации в тетради. 2. Ответьте на вопросы последнего слайда. </vt:lpstr>
      <vt:lpstr>Презентация PowerPoint</vt:lpstr>
      <vt:lpstr>Все о  формулах</vt:lpstr>
      <vt:lpstr>Арифметические операторы</vt:lpstr>
      <vt:lpstr>Вывод формул на экран</vt:lpstr>
      <vt:lpstr>Презентация PowerPoint</vt:lpstr>
    </vt:vector>
  </TitlesOfParts>
  <Company>НИИХСМ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Excel</dc:title>
  <dc:creator>Лапушкин С.С.</dc:creator>
  <cp:lastModifiedBy>Пользователь Windows</cp:lastModifiedBy>
  <cp:revision>43</cp:revision>
  <dcterms:created xsi:type="dcterms:W3CDTF">2003-04-06T06:11:10Z</dcterms:created>
  <dcterms:modified xsi:type="dcterms:W3CDTF">2020-04-23T18:26:23Z</dcterms:modified>
</cp:coreProperties>
</file>